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534" r:id="rId2"/>
    <p:sldId id="530" r:id="rId3"/>
    <p:sldId id="535" r:id="rId4"/>
    <p:sldId id="503" r:id="rId5"/>
    <p:sldId id="495" r:id="rId6"/>
    <p:sldId id="531" r:id="rId7"/>
    <p:sldId id="507" r:id="rId8"/>
    <p:sldId id="506" r:id="rId9"/>
    <p:sldId id="537" r:id="rId10"/>
    <p:sldId id="500" r:id="rId11"/>
    <p:sldId id="508" r:id="rId12"/>
    <p:sldId id="523" r:id="rId13"/>
    <p:sldId id="536" r:id="rId14"/>
    <p:sldId id="30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93" autoAdjust="0"/>
    <p:restoredTop sz="94638" autoAdjust="0"/>
  </p:normalViewPr>
  <p:slideViewPr>
    <p:cSldViewPr>
      <p:cViewPr varScale="1">
        <p:scale>
          <a:sx n="68" d="100"/>
          <a:sy n="68" d="100"/>
        </p:scale>
        <p:origin x="834"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1664F5-4C6A-44E2-ABD0-1512BA317EDE}" type="datetimeFigureOut">
              <a:rPr lang="en-US" smtClean="0"/>
              <a:pPr/>
              <a:t>10/16/2022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65970-8F35-4B30-89F7-BB7B11715310}" type="slidenum">
              <a:rPr lang="en-US" smtClean="0"/>
              <a:pPr/>
              <a:t>‹#›</a:t>
            </a:fld>
            <a:endParaRPr lang="en-US" dirty="0"/>
          </a:p>
        </p:txBody>
      </p:sp>
    </p:spTree>
    <p:extLst>
      <p:ext uri="{BB962C8B-B14F-4D97-AF65-F5344CB8AC3E}">
        <p14:creationId xmlns:p14="http://schemas.microsoft.com/office/powerpoint/2010/main" val="364581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p:txBody>
      </p:sp>
      <p:sp>
        <p:nvSpPr>
          <p:cNvPr id="4" name="Slide Number Placeholder 3"/>
          <p:cNvSpPr>
            <a:spLocks noGrp="1"/>
          </p:cNvSpPr>
          <p:nvPr>
            <p:ph type="sldNum" sz="quarter" idx="5"/>
          </p:nvPr>
        </p:nvSpPr>
        <p:spPr/>
        <p:txBody>
          <a:bodyPr/>
          <a:lstStyle/>
          <a:p>
            <a:fld id="{22465970-8F35-4B30-89F7-BB7B11715310}" type="slidenum">
              <a:rPr lang="en-US" smtClean="0"/>
              <a:pPr/>
              <a:t>3</a:t>
            </a:fld>
            <a:endParaRPr lang="en-US" dirty="0"/>
          </a:p>
        </p:txBody>
      </p:sp>
    </p:spTree>
    <p:extLst>
      <p:ext uri="{BB962C8B-B14F-4D97-AF65-F5344CB8AC3E}">
        <p14:creationId xmlns:p14="http://schemas.microsoft.com/office/powerpoint/2010/main" val="1652562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p:txBody>
      </p:sp>
      <p:sp>
        <p:nvSpPr>
          <p:cNvPr id="4" name="Slide Number Placeholder 3"/>
          <p:cNvSpPr>
            <a:spLocks noGrp="1"/>
          </p:cNvSpPr>
          <p:nvPr>
            <p:ph type="sldNum" sz="quarter" idx="5"/>
          </p:nvPr>
        </p:nvSpPr>
        <p:spPr/>
        <p:txBody>
          <a:bodyPr/>
          <a:lstStyle/>
          <a:p>
            <a:fld id="{22465970-8F35-4B30-89F7-BB7B11715310}" type="slidenum">
              <a:rPr lang="en-US" smtClean="0"/>
              <a:pPr/>
              <a:t>13</a:t>
            </a:fld>
            <a:endParaRPr lang="en-US" dirty="0"/>
          </a:p>
        </p:txBody>
      </p:sp>
    </p:spTree>
    <p:extLst>
      <p:ext uri="{BB962C8B-B14F-4D97-AF65-F5344CB8AC3E}">
        <p14:creationId xmlns:p14="http://schemas.microsoft.com/office/powerpoint/2010/main" val="381130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 </a:t>
            </a:r>
          </a:p>
        </p:txBody>
      </p:sp>
      <p:sp>
        <p:nvSpPr>
          <p:cNvPr id="4" name="Slide Number Placeholder 3"/>
          <p:cNvSpPr>
            <a:spLocks noGrp="1"/>
          </p:cNvSpPr>
          <p:nvPr>
            <p:ph type="sldNum" sz="quarter" idx="5"/>
          </p:nvPr>
        </p:nvSpPr>
        <p:spPr/>
        <p:txBody>
          <a:bodyPr/>
          <a:lstStyle/>
          <a:p>
            <a:fld id="{22465970-8F35-4B30-89F7-BB7B11715310}" type="slidenum">
              <a:rPr lang="en-US" smtClean="0"/>
              <a:pPr/>
              <a:t>5</a:t>
            </a:fld>
            <a:endParaRPr lang="en-US" dirty="0"/>
          </a:p>
        </p:txBody>
      </p:sp>
    </p:spTree>
    <p:extLst>
      <p:ext uri="{BB962C8B-B14F-4D97-AF65-F5344CB8AC3E}">
        <p14:creationId xmlns:p14="http://schemas.microsoft.com/office/powerpoint/2010/main" val="14593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p:txBody>
      </p:sp>
      <p:sp>
        <p:nvSpPr>
          <p:cNvPr id="4" name="Slide Number Placeholder 3"/>
          <p:cNvSpPr>
            <a:spLocks noGrp="1"/>
          </p:cNvSpPr>
          <p:nvPr>
            <p:ph type="sldNum" sz="quarter" idx="5"/>
          </p:nvPr>
        </p:nvSpPr>
        <p:spPr/>
        <p:txBody>
          <a:bodyPr/>
          <a:lstStyle/>
          <a:p>
            <a:fld id="{22465970-8F35-4B30-89F7-BB7B11715310}" type="slidenum">
              <a:rPr lang="en-US" smtClean="0"/>
              <a:pPr/>
              <a:t>6</a:t>
            </a:fld>
            <a:endParaRPr lang="en-US" dirty="0"/>
          </a:p>
        </p:txBody>
      </p:sp>
    </p:spTree>
    <p:extLst>
      <p:ext uri="{BB962C8B-B14F-4D97-AF65-F5344CB8AC3E}">
        <p14:creationId xmlns:p14="http://schemas.microsoft.com/office/powerpoint/2010/main" val="273693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p:txBody>
      </p:sp>
      <p:sp>
        <p:nvSpPr>
          <p:cNvPr id="4" name="Slide Number Placeholder 3"/>
          <p:cNvSpPr>
            <a:spLocks noGrp="1"/>
          </p:cNvSpPr>
          <p:nvPr>
            <p:ph type="sldNum" sz="quarter" idx="5"/>
          </p:nvPr>
        </p:nvSpPr>
        <p:spPr/>
        <p:txBody>
          <a:bodyPr/>
          <a:lstStyle/>
          <a:p>
            <a:fld id="{22465970-8F35-4B30-89F7-BB7B11715310}" type="slidenum">
              <a:rPr lang="en-US" smtClean="0"/>
              <a:pPr/>
              <a:t>7</a:t>
            </a:fld>
            <a:endParaRPr lang="en-US" dirty="0"/>
          </a:p>
        </p:txBody>
      </p:sp>
    </p:spTree>
    <p:extLst>
      <p:ext uri="{BB962C8B-B14F-4D97-AF65-F5344CB8AC3E}">
        <p14:creationId xmlns:p14="http://schemas.microsoft.com/office/powerpoint/2010/main" val="410455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p:txBody>
      </p:sp>
      <p:sp>
        <p:nvSpPr>
          <p:cNvPr id="4" name="Slide Number Placeholder 3"/>
          <p:cNvSpPr>
            <a:spLocks noGrp="1"/>
          </p:cNvSpPr>
          <p:nvPr>
            <p:ph type="sldNum" sz="quarter" idx="5"/>
          </p:nvPr>
        </p:nvSpPr>
        <p:spPr/>
        <p:txBody>
          <a:bodyPr/>
          <a:lstStyle/>
          <a:p>
            <a:fld id="{22465970-8F35-4B30-89F7-BB7B11715310}" type="slidenum">
              <a:rPr lang="en-US" smtClean="0"/>
              <a:pPr/>
              <a:t>8</a:t>
            </a:fld>
            <a:endParaRPr lang="en-US" dirty="0"/>
          </a:p>
        </p:txBody>
      </p:sp>
    </p:spTree>
    <p:extLst>
      <p:ext uri="{BB962C8B-B14F-4D97-AF65-F5344CB8AC3E}">
        <p14:creationId xmlns:p14="http://schemas.microsoft.com/office/powerpoint/2010/main" val="403029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p:txBody>
      </p:sp>
      <p:sp>
        <p:nvSpPr>
          <p:cNvPr id="4" name="Slide Number Placeholder 3"/>
          <p:cNvSpPr>
            <a:spLocks noGrp="1"/>
          </p:cNvSpPr>
          <p:nvPr>
            <p:ph type="sldNum" sz="quarter" idx="5"/>
          </p:nvPr>
        </p:nvSpPr>
        <p:spPr/>
        <p:txBody>
          <a:bodyPr/>
          <a:lstStyle/>
          <a:p>
            <a:fld id="{22465970-8F35-4B30-89F7-BB7B11715310}" type="slidenum">
              <a:rPr lang="en-US" smtClean="0"/>
              <a:pPr/>
              <a:t>9</a:t>
            </a:fld>
            <a:endParaRPr lang="en-US" dirty="0"/>
          </a:p>
        </p:txBody>
      </p:sp>
    </p:spTree>
    <p:extLst>
      <p:ext uri="{BB962C8B-B14F-4D97-AF65-F5344CB8AC3E}">
        <p14:creationId xmlns:p14="http://schemas.microsoft.com/office/powerpoint/2010/main" val="63200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p:txBody>
      </p:sp>
      <p:sp>
        <p:nvSpPr>
          <p:cNvPr id="4" name="Slide Number Placeholder 3"/>
          <p:cNvSpPr>
            <a:spLocks noGrp="1"/>
          </p:cNvSpPr>
          <p:nvPr>
            <p:ph type="sldNum" sz="quarter" idx="5"/>
          </p:nvPr>
        </p:nvSpPr>
        <p:spPr/>
        <p:txBody>
          <a:bodyPr/>
          <a:lstStyle/>
          <a:p>
            <a:fld id="{22465970-8F35-4B30-89F7-BB7B11715310}" type="slidenum">
              <a:rPr lang="en-US" smtClean="0"/>
              <a:pPr/>
              <a:t>10</a:t>
            </a:fld>
            <a:endParaRPr lang="en-US" dirty="0"/>
          </a:p>
        </p:txBody>
      </p:sp>
    </p:spTree>
    <p:extLst>
      <p:ext uri="{BB962C8B-B14F-4D97-AF65-F5344CB8AC3E}">
        <p14:creationId xmlns:p14="http://schemas.microsoft.com/office/powerpoint/2010/main" val="263003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p:txBody>
      </p:sp>
      <p:sp>
        <p:nvSpPr>
          <p:cNvPr id="4" name="Slide Number Placeholder 3"/>
          <p:cNvSpPr>
            <a:spLocks noGrp="1"/>
          </p:cNvSpPr>
          <p:nvPr>
            <p:ph type="sldNum" sz="quarter" idx="5"/>
          </p:nvPr>
        </p:nvSpPr>
        <p:spPr/>
        <p:txBody>
          <a:bodyPr/>
          <a:lstStyle/>
          <a:p>
            <a:fld id="{22465970-8F35-4B30-89F7-BB7B11715310}" type="slidenum">
              <a:rPr lang="en-US" smtClean="0"/>
              <a:pPr/>
              <a:t>11</a:t>
            </a:fld>
            <a:endParaRPr lang="en-US" dirty="0"/>
          </a:p>
        </p:txBody>
      </p:sp>
    </p:spTree>
    <p:extLst>
      <p:ext uri="{BB962C8B-B14F-4D97-AF65-F5344CB8AC3E}">
        <p14:creationId xmlns:p14="http://schemas.microsoft.com/office/powerpoint/2010/main" val="321738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p:txBody>
      </p:sp>
      <p:sp>
        <p:nvSpPr>
          <p:cNvPr id="4" name="Slide Number Placeholder 3"/>
          <p:cNvSpPr>
            <a:spLocks noGrp="1"/>
          </p:cNvSpPr>
          <p:nvPr>
            <p:ph type="sldNum" sz="quarter" idx="5"/>
          </p:nvPr>
        </p:nvSpPr>
        <p:spPr/>
        <p:txBody>
          <a:bodyPr/>
          <a:lstStyle/>
          <a:p>
            <a:fld id="{22465970-8F35-4B30-89F7-BB7B11715310}" type="slidenum">
              <a:rPr lang="en-US" smtClean="0"/>
              <a:pPr/>
              <a:t>12</a:t>
            </a:fld>
            <a:endParaRPr lang="en-US" dirty="0"/>
          </a:p>
        </p:txBody>
      </p:sp>
    </p:spTree>
    <p:extLst>
      <p:ext uri="{BB962C8B-B14F-4D97-AF65-F5344CB8AC3E}">
        <p14:creationId xmlns:p14="http://schemas.microsoft.com/office/powerpoint/2010/main" val="296329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3586E-197A-40C1-BA40-EA50CD09D5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B3B8A21-F339-40BF-913B-E1DEC801B9E4}" type="datetimeFigureOut">
              <a:rPr lang="en-US" smtClean="0"/>
              <a:pPr/>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963586E-197A-40C1-BA40-EA50CD09D526}"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3B8A21-F339-40BF-913B-E1DEC801B9E4}" type="datetimeFigureOut">
              <a:rPr lang="en-US" smtClean="0"/>
              <a:pPr/>
              <a:t>10/16/2022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963586E-197A-40C1-BA40-EA50CD09D526}"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24D9-7537-4B28-9DF5-D1C4963821A1}"/>
              </a:ext>
            </a:extLst>
          </p:cNvPr>
          <p:cNvSpPr>
            <a:spLocks noGrp="1"/>
          </p:cNvSpPr>
          <p:nvPr>
            <p:ph type="title"/>
          </p:nvPr>
        </p:nvSpPr>
        <p:spPr>
          <a:xfrm>
            <a:off x="457200" y="228600"/>
            <a:ext cx="8229600" cy="1143000"/>
          </a:xfrm>
        </p:spPr>
        <p:txBody>
          <a:bodyPr/>
          <a:lstStyle/>
          <a:p>
            <a:pPr algn="ctr"/>
            <a:r>
              <a:rPr lang="en-US" dirty="0"/>
              <a:t>Line Judging</a:t>
            </a:r>
          </a:p>
        </p:txBody>
      </p:sp>
      <p:sp>
        <p:nvSpPr>
          <p:cNvPr id="3" name="Content Placeholder 2">
            <a:extLst>
              <a:ext uri="{FF2B5EF4-FFF2-40B4-BE49-F238E27FC236}">
                <a16:creationId xmlns:a16="http://schemas.microsoft.com/office/drawing/2014/main" id="{98154DE4-7B83-44FD-8E02-91C069E9BCC7}"/>
              </a:ext>
            </a:extLst>
          </p:cNvPr>
          <p:cNvSpPr>
            <a:spLocks noGrp="1"/>
          </p:cNvSpPr>
          <p:nvPr>
            <p:ph idx="1"/>
          </p:nvPr>
        </p:nvSpPr>
        <p:spPr>
          <a:xfrm>
            <a:off x="457200" y="1676400"/>
            <a:ext cx="8229600" cy="4389120"/>
          </a:xfrm>
        </p:spPr>
        <p:txBody>
          <a:bodyPr>
            <a:normAutofit fontScale="92500" lnSpcReduction="20000"/>
          </a:bodyPr>
          <a:lstStyle/>
          <a:p>
            <a:r>
              <a:rPr lang="en-US" dirty="0"/>
              <a:t>The line judges should arrive at the site at least 45 minutes before matches and 60 minutes before state level matches.</a:t>
            </a:r>
          </a:p>
          <a:p>
            <a:r>
              <a:rPr lang="en-US" dirty="0"/>
              <a:t>Prior to the match, the R1 will review the line judge duties and protocol.</a:t>
            </a:r>
          </a:p>
          <a:p>
            <a:r>
              <a:rPr lang="en-US" dirty="0"/>
              <a:t>During the pre-match briefing, the first referee will assign the line judges to their positions, unless they have previously been assigned. LJ1 is nearest the first referee and LJ2 is on the bench side of the court. Put more experienced LJ as LJ2’</a:t>
            </a:r>
          </a:p>
          <a:p>
            <a:r>
              <a:rPr lang="en-US" dirty="0"/>
              <a:t>Take time to assess the surroundings, such as court markings, amount of free space, obstructions, lighting, etc. The line judges should take a position behind the score table until the time comes to warm-up their eyes. </a:t>
            </a:r>
          </a:p>
        </p:txBody>
      </p:sp>
    </p:spTree>
    <p:extLst>
      <p:ext uri="{BB962C8B-B14F-4D97-AF65-F5344CB8AC3E}">
        <p14:creationId xmlns:p14="http://schemas.microsoft.com/office/powerpoint/2010/main" val="54648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FB127-8B2C-4FB3-A16A-80BD6ADFE551}"/>
              </a:ext>
            </a:extLst>
          </p:cNvPr>
          <p:cNvSpPr>
            <a:spLocks noGrp="1"/>
          </p:cNvSpPr>
          <p:nvPr>
            <p:ph idx="1"/>
          </p:nvPr>
        </p:nvSpPr>
        <p:spPr>
          <a:xfrm>
            <a:off x="0" y="914400"/>
            <a:ext cx="9144000" cy="5791200"/>
          </a:xfrm>
        </p:spPr>
        <p:txBody>
          <a:bodyPr/>
          <a:lstStyle/>
          <a:p>
            <a:r>
              <a:rPr lang="en-US" dirty="0"/>
              <a:t>Player serving from the “Red Zone”</a:t>
            </a:r>
          </a:p>
          <a:p>
            <a:r>
              <a:rPr lang="en-US" dirty="0"/>
              <a:t>Move away from sideline 1-2 steps</a:t>
            </a:r>
          </a:p>
          <a:p>
            <a:r>
              <a:rPr lang="en-US" dirty="0"/>
              <a:t>Move back into position quickly</a:t>
            </a:r>
          </a:p>
        </p:txBody>
      </p:sp>
      <p:pic>
        <p:nvPicPr>
          <p:cNvPr id="5" name="Picture 4">
            <a:extLst>
              <a:ext uri="{FF2B5EF4-FFF2-40B4-BE49-F238E27FC236}">
                <a16:creationId xmlns:a16="http://schemas.microsoft.com/office/drawing/2014/main" id="{3D3A0037-1CDA-4BF6-B77F-AA25BE924938}"/>
              </a:ext>
            </a:extLst>
          </p:cNvPr>
          <p:cNvPicPr>
            <a:picLocks noChangeAspect="1"/>
          </p:cNvPicPr>
          <p:nvPr/>
        </p:nvPicPr>
        <p:blipFill>
          <a:blip r:embed="rId3"/>
          <a:stretch>
            <a:fillRect/>
          </a:stretch>
        </p:blipFill>
        <p:spPr>
          <a:xfrm>
            <a:off x="152400" y="2438400"/>
            <a:ext cx="5555665" cy="2362200"/>
          </a:xfrm>
          <a:prstGeom prst="rect">
            <a:avLst/>
          </a:prstGeom>
        </p:spPr>
      </p:pic>
      <p:pic>
        <p:nvPicPr>
          <p:cNvPr id="13" name="Picture 12">
            <a:extLst>
              <a:ext uri="{FF2B5EF4-FFF2-40B4-BE49-F238E27FC236}">
                <a16:creationId xmlns:a16="http://schemas.microsoft.com/office/drawing/2014/main" id="{96660781-D3C4-4B94-89EE-BFE2F24A6F00}"/>
              </a:ext>
            </a:extLst>
          </p:cNvPr>
          <p:cNvPicPr>
            <a:picLocks noChangeAspect="1"/>
          </p:cNvPicPr>
          <p:nvPr/>
        </p:nvPicPr>
        <p:blipFill>
          <a:blip r:embed="rId4"/>
          <a:stretch>
            <a:fillRect/>
          </a:stretch>
        </p:blipFill>
        <p:spPr>
          <a:xfrm>
            <a:off x="4419599" y="4378647"/>
            <a:ext cx="4700155" cy="2562810"/>
          </a:xfrm>
          <a:prstGeom prst="rect">
            <a:avLst/>
          </a:prstGeom>
        </p:spPr>
      </p:pic>
      <p:sp>
        <p:nvSpPr>
          <p:cNvPr id="6" name="Title 1">
            <a:extLst>
              <a:ext uri="{FF2B5EF4-FFF2-40B4-BE49-F238E27FC236}">
                <a16:creationId xmlns:a16="http://schemas.microsoft.com/office/drawing/2014/main" id="{9130FC7A-D251-4DCE-ADC5-6DE42F9381D3}"/>
              </a:ext>
            </a:extLst>
          </p:cNvPr>
          <p:cNvSpPr txBox="1">
            <a:spLocks/>
          </p:cNvSpPr>
          <p:nvPr/>
        </p:nvSpPr>
        <p:spPr>
          <a:xfrm>
            <a:off x="0" y="-381000"/>
            <a:ext cx="9119754" cy="12192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b="1" dirty="0"/>
              <a:t>Server in the “Red Zone”</a:t>
            </a:r>
            <a:endParaRPr lang="en-US" sz="4000" dirty="0"/>
          </a:p>
        </p:txBody>
      </p:sp>
    </p:spTree>
    <p:extLst>
      <p:ext uri="{BB962C8B-B14F-4D97-AF65-F5344CB8AC3E}">
        <p14:creationId xmlns:p14="http://schemas.microsoft.com/office/powerpoint/2010/main" val="324624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FB127-8B2C-4FB3-A16A-80BD6ADFE551}"/>
              </a:ext>
            </a:extLst>
          </p:cNvPr>
          <p:cNvSpPr>
            <a:spLocks noGrp="1"/>
          </p:cNvSpPr>
          <p:nvPr>
            <p:ph idx="1"/>
          </p:nvPr>
        </p:nvSpPr>
        <p:spPr>
          <a:xfrm>
            <a:off x="-12123" y="838200"/>
            <a:ext cx="9144000" cy="5791200"/>
          </a:xfrm>
        </p:spPr>
        <p:txBody>
          <a:bodyPr>
            <a:normAutofit/>
          </a:bodyPr>
          <a:lstStyle/>
          <a:p>
            <a:r>
              <a:rPr lang="en-US" sz="2000" dirty="0"/>
              <a:t>During a timeout, both line judges go to the intersection of the attack line and the sideline on the first referee’s side of the court. To move to that position, both line judges quickly roll their flags, and LJ1 waits as LJ2 walks along the end line. As LJ2 turns the corner with a natural gait, both line judges walk up the sideline to the timeout position at the intersection of the sideline and the attack line. </a:t>
            </a:r>
          </a:p>
        </p:txBody>
      </p:sp>
      <p:sp>
        <p:nvSpPr>
          <p:cNvPr id="6" name="Title 1">
            <a:extLst>
              <a:ext uri="{FF2B5EF4-FFF2-40B4-BE49-F238E27FC236}">
                <a16:creationId xmlns:a16="http://schemas.microsoft.com/office/drawing/2014/main" id="{9130FC7A-D251-4DCE-ADC5-6DE42F9381D3}"/>
              </a:ext>
            </a:extLst>
          </p:cNvPr>
          <p:cNvSpPr txBox="1">
            <a:spLocks/>
          </p:cNvSpPr>
          <p:nvPr/>
        </p:nvSpPr>
        <p:spPr>
          <a:xfrm>
            <a:off x="0" y="152400"/>
            <a:ext cx="9119755" cy="609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b="1" dirty="0"/>
              <a:t>Time Out Protocol</a:t>
            </a:r>
            <a:endParaRPr lang="en-US" sz="3600" dirty="0"/>
          </a:p>
        </p:txBody>
      </p:sp>
      <p:grpSp>
        <p:nvGrpSpPr>
          <p:cNvPr id="2" name="Group 1">
            <a:extLst>
              <a:ext uri="{FF2B5EF4-FFF2-40B4-BE49-F238E27FC236}">
                <a16:creationId xmlns:a16="http://schemas.microsoft.com/office/drawing/2014/main" id="{50F389B3-BF8F-472E-A0A2-5D9CABC20459}"/>
              </a:ext>
            </a:extLst>
          </p:cNvPr>
          <p:cNvGrpSpPr/>
          <p:nvPr/>
        </p:nvGrpSpPr>
        <p:grpSpPr>
          <a:xfrm>
            <a:off x="990600" y="2590800"/>
            <a:ext cx="6893560" cy="4160580"/>
            <a:chOff x="2057400" y="3383220"/>
            <a:chExt cx="4495800" cy="3017580"/>
          </a:xfrm>
        </p:grpSpPr>
        <p:pic>
          <p:nvPicPr>
            <p:cNvPr id="7" name="Picture 2" descr="court">
              <a:extLst>
                <a:ext uri="{FF2B5EF4-FFF2-40B4-BE49-F238E27FC236}">
                  <a16:creationId xmlns:a16="http://schemas.microsoft.com/office/drawing/2014/main" id="{FCEAA4E1-14BF-4793-9D48-2DB3FC986B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613666"/>
              <a:ext cx="4495800" cy="2787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3355A9-746A-41D3-B4A0-D36C338307D9}"/>
                </a:ext>
              </a:extLst>
            </p:cNvPr>
            <p:cNvSpPr txBox="1"/>
            <p:nvPr/>
          </p:nvSpPr>
          <p:spPr>
            <a:xfrm>
              <a:off x="2895600" y="3383220"/>
              <a:ext cx="2819400" cy="267869"/>
            </a:xfrm>
            <a:prstGeom prst="rect">
              <a:avLst/>
            </a:prstGeom>
            <a:noFill/>
          </p:spPr>
          <p:txBody>
            <a:bodyPr wrap="square" rtlCol="0">
              <a:spAutoFit/>
            </a:bodyPr>
            <a:lstStyle/>
            <a:p>
              <a:pPr algn="ctr"/>
              <a:r>
                <a:rPr lang="en-US" dirty="0"/>
                <a:t>LJ1                                          LJ2</a:t>
              </a:r>
            </a:p>
          </p:txBody>
        </p:sp>
      </p:grpSp>
      <p:sp>
        <p:nvSpPr>
          <p:cNvPr id="4" name="Up Arrow 3"/>
          <p:cNvSpPr/>
          <p:nvPr/>
        </p:nvSpPr>
        <p:spPr>
          <a:xfrm>
            <a:off x="7884160" y="2908534"/>
            <a:ext cx="116840" cy="27302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a:off x="5867400" y="2667000"/>
            <a:ext cx="2016760" cy="16533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rot="10800000">
            <a:off x="1066800" y="2699266"/>
            <a:ext cx="1981200" cy="1330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6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FB127-8B2C-4FB3-A16A-80BD6ADFE551}"/>
              </a:ext>
            </a:extLst>
          </p:cNvPr>
          <p:cNvSpPr>
            <a:spLocks noGrp="1"/>
          </p:cNvSpPr>
          <p:nvPr>
            <p:ph idx="1"/>
          </p:nvPr>
        </p:nvSpPr>
        <p:spPr>
          <a:xfrm>
            <a:off x="0" y="914400"/>
            <a:ext cx="9144000" cy="5943600"/>
          </a:xfrm>
        </p:spPr>
        <p:txBody>
          <a:bodyPr/>
          <a:lstStyle/>
          <a:p>
            <a:r>
              <a:rPr lang="en-US" dirty="0"/>
              <a:t>The Line Judges return the same way when:</a:t>
            </a:r>
          </a:p>
          <a:p>
            <a:pPr lvl="1"/>
            <a:r>
              <a:rPr lang="en-US" dirty="0"/>
              <a:t>Both teams break from their huddle</a:t>
            </a:r>
          </a:p>
          <a:p>
            <a:pPr lvl="1"/>
            <a:r>
              <a:rPr lang="en-US" dirty="0"/>
              <a:t>When the R2 blows whistle at 15 seconds remaining in the timeout (make eye contact before you leave)</a:t>
            </a:r>
          </a:p>
        </p:txBody>
      </p:sp>
      <p:grpSp>
        <p:nvGrpSpPr>
          <p:cNvPr id="2" name="Group 1">
            <a:extLst>
              <a:ext uri="{FF2B5EF4-FFF2-40B4-BE49-F238E27FC236}">
                <a16:creationId xmlns:a16="http://schemas.microsoft.com/office/drawing/2014/main" id="{50F389B3-BF8F-472E-A0A2-5D9CABC20459}"/>
              </a:ext>
            </a:extLst>
          </p:cNvPr>
          <p:cNvGrpSpPr/>
          <p:nvPr/>
        </p:nvGrpSpPr>
        <p:grpSpPr>
          <a:xfrm>
            <a:off x="990600" y="2590800"/>
            <a:ext cx="6893560" cy="4160580"/>
            <a:chOff x="2057400" y="3383220"/>
            <a:chExt cx="4495800" cy="3017580"/>
          </a:xfrm>
        </p:grpSpPr>
        <p:pic>
          <p:nvPicPr>
            <p:cNvPr id="7" name="Picture 2" descr="court">
              <a:extLst>
                <a:ext uri="{FF2B5EF4-FFF2-40B4-BE49-F238E27FC236}">
                  <a16:creationId xmlns:a16="http://schemas.microsoft.com/office/drawing/2014/main" id="{FCEAA4E1-14BF-4793-9D48-2DB3FC986B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613666"/>
              <a:ext cx="4495800" cy="2787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3355A9-746A-41D3-B4A0-D36C338307D9}"/>
                </a:ext>
              </a:extLst>
            </p:cNvPr>
            <p:cNvSpPr txBox="1"/>
            <p:nvPr/>
          </p:nvSpPr>
          <p:spPr>
            <a:xfrm>
              <a:off x="2895600" y="3383220"/>
              <a:ext cx="2819400" cy="267869"/>
            </a:xfrm>
            <a:prstGeom prst="rect">
              <a:avLst/>
            </a:prstGeom>
            <a:noFill/>
          </p:spPr>
          <p:txBody>
            <a:bodyPr wrap="square" rtlCol="0">
              <a:spAutoFit/>
            </a:bodyPr>
            <a:lstStyle/>
            <a:p>
              <a:pPr algn="ctr"/>
              <a:r>
                <a:rPr lang="en-US" dirty="0"/>
                <a:t>LJ1                                          LJ2</a:t>
              </a:r>
            </a:p>
          </p:txBody>
        </p:sp>
      </p:grpSp>
      <p:sp>
        <p:nvSpPr>
          <p:cNvPr id="4" name="Up Arrow 3"/>
          <p:cNvSpPr/>
          <p:nvPr/>
        </p:nvSpPr>
        <p:spPr>
          <a:xfrm rot="10800000">
            <a:off x="7884160" y="2908534"/>
            <a:ext cx="116840" cy="27302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rot="10800000">
            <a:off x="5867400" y="2667000"/>
            <a:ext cx="2016760" cy="16533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a:off x="1066800" y="2699266"/>
            <a:ext cx="1981200" cy="1330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D6AFFDB-A40A-4050-BF41-B0418A3F34B9}"/>
              </a:ext>
            </a:extLst>
          </p:cNvPr>
          <p:cNvSpPr txBox="1">
            <a:spLocks/>
          </p:cNvSpPr>
          <p:nvPr/>
        </p:nvSpPr>
        <p:spPr>
          <a:xfrm>
            <a:off x="0" y="152400"/>
            <a:ext cx="9119755" cy="609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b="1" dirty="0"/>
              <a:t>End of Time Out Protocol</a:t>
            </a:r>
            <a:endParaRPr lang="en-US" sz="3600" dirty="0"/>
          </a:p>
        </p:txBody>
      </p:sp>
    </p:spTree>
    <p:extLst>
      <p:ext uri="{BB962C8B-B14F-4D97-AF65-F5344CB8AC3E}">
        <p14:creationId xmlns:p14="http://schemas.microsoft.com/office/powerpoint/2010/main" val="31725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FB127-8B2C-4FB3-A16A-80BD6ADFE551}"/>
              </a:ext>
            </a:extLst>
          </p:cNvPr>
          <p:cNvSpPr>
            <a:spLocks noGrp="1"/>
          </p:cNvSpPr>
          <p:nvPr>
            <p:ph idx="1"/>
          </p:nvPr>
        </p:nvSpPr>
        <p:spPr>
          <a:xfrm>
            <a:off x="-12123" y="533400"/>
            <a:ext cx="9144000" cy="5791200"/>
          </a:xfrm>
        </p:spPr>
        <p:txBody>
          <a:bodyPr>
            <a:normAutofit/>
          </a:bodyPr>
          <a:lstStyle/>
          <a:p>
            <a:r>
              <a:rPr lang="en-US" sz="2000" dirty="0"/>
              <a:t>Get the ball!</a:t>
            </a:r>
          </a:p>
          <a:p>
            <a:r>
              <a:rPr lang="en-US" sz="2000" dirty="0"/>
              <a:t> Similar process as timeout.  If teams switch sides, wait.  Eye contact and both come across the court at the same time.</a:t>
            </a:r>
          </a:p>
          <a:p>
            <a:r>
              <a:rPr lang="en-US" sz="2000" dirty="0"/>
              <a:t>Take a seat in pre-arranged area.  Head back to starting position at 45 seconds.</a:t>
            </a:r>
          </a:p>
          <a:p>
            <a:r>
              <a:rPr lang="en-US" sz="2000" dirty="0"/>
              <a:t>If there is a deciding set, stay at timeout position until after the toss.</a:t>
            </a:r>
          </a:p>
        </p:txBody>
      </p:sp>
      <p:sp>
        <p:nvSpPr>
          <p:cNvPr id="6" name="Title 1">
            <a:extLst>
              <a:ext uri="{FF2B5EF4-FFF2-40B4-BE49-F238E27FC236}">
                <a16:creationId xmlns:a16="http://schemas.microsoft.com/office/drawing/2014/main" id="{9130FC7A-D251-4DCE-ADC5-6DE42F9381D3}"/>
              </a:ext>
            </a:extLst>
          </p:cNvPr>
          <p:cNvSpPr txBox="1">
            <a:spLocks/>
          </p:cNvSpPr>
          <p:nvPr/>
        </p:nvSpPr>
        <p:spPr>
          <a:xfrm>
            <a:off x="0" y="0"/>
            <a:ext cx="9119755" cy="609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b="1" dirty="0"/>
              <a:t>End of Set Protocol</a:t>
            </a:r>
            <a:endParaRPr lang="en-US" sz="3600" dirty="0"/>
          </a:p>
        </p:txBody>
      </p:sp>
      <p:grpSp>
        <p:nvGrpSpPr>
          <p:cNvPr id="2" name="Group 1">
            <a:extLst>
              <a:ext uri="{FF2B5EF4-FFF2-40B4-BE49-F238E27FC236}">
                <a16:creationId xmlns:a16="http://schemas.microsoft.com/office/drawing/2014/main" id="{50F389B3-BF8F-472E-A0A2-5D9CABC20459}"/>
              </a:ext>
            </a:extLst>
          </p:cNvPr>
          <p:cNvGrpSpPr/>
          <p:nvPr/>
        </p:nvGrpSpPr>
        <p:grpSpPr>
          <a:xfrm>
            <a:off x="990600" y="2590800"/>
            <a:ext cx="6893560" cy="4160580"/>
            <a:chOff x="2057400" y="3383220"/>
            <a:chExt cx="4495800" cy="3017580"/>
          </a:xfrm>
        </p:grpSpPr>
        <p:pic>
          <p:nvPicPr>
            <p:cNvPr id="7" name="Picture 2" descr="court">
              <a:extLst>
                <a:ext uri="{FF2B5EF4-FFF2-40B4-BE49-F238E27FC236}">
                  <a16:creationId xmlns:a16="http://schemas.microsoft.com/office/drawing/2014/main" id="{FCEAA4E1-14BF-4793-9D48-2DB3FC986B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613666"/>
              <a:ext cx="4495800" cy="2787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3355A9-746A-41D3-B4A0-D36C338307D9}"/>
                </a:ext>
              </a:extLst>
            </p:cNvPr>
            <p:cNvSpPr txBox="1"/>
            <p:nvPr/>
          </p:nvSpPr>
          <p:spPr>
            <a:xfrm>
              <a:off x="2895600" y="3383220"/>
              <a:ext cx="2819400" cy="267869"/>
            </a:xfrm>
            <a:prstGeom prst="rect">
              <a:avLst/>
            </a:prstGeom>
            <a:noFill/>
          </p:spPr>
          <p:txBody>
            <a:bodyPr wrap="square" rtlCol="0">
              <a:spAutoFit/>
            </a:bodyPr>
            <a:lstStyle/>
            <a:p>
              <a:pPr algn="ctr"/>
              <a:r>
                <a:rPr lang="en-US" dirty="0"/>
                <a:t>LJ1                                          LJ2</a:t>
              </a:r>
            </a:p>
          </p:txBody>
        </p:sp>
      </p:grpSp>
      <p:sp>
        <p:nvSpPr>
          <p:cNvPr id="4" name="Up Arrow 3"/>
          <p:cNvSpPr/>
          <p:nvPr/>
        </p:nvSpPr>
        <p:spPr>
          <a:xfrm>
            <a:off x="7884160" y="2908534"/>
            <a:ext cx="116840" cy="27302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a:off x="5867400" y="2667000"/>
            <a:ext cx="2016760" cy="16533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rot="10800000">
            <a:off x="1066800" y="2699266"/>
            <a:ext cx="1981200" cy="1330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C21E7C46-8E3B-4333-83BF-BFCE4C16D402}"/>
              </a:ext>
            </a:extLst>
          </p:cNvPr>
          <p:cNvSpPr/>
          <p:nvPr/>
        </p:nvSpPr>
        <p:spPr>
          <a:xfrm>
            <a:off x="2931160" y="3048000"/>
            <a:ext cx="116840" cy="2438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C94D2B7B-A27E-4F77-B364-D4B9F9383339}"/>
              </a:ext>
            </a:extLst>
          </p:cNvPr>
          <p:cNvSpPr/>
          <p:nvPr/>
        </p:nvSpPr>
        <p:spPr>
          <a:xfrm>
            <a:off x="5598160" y="3048000"/>
            <a:ext cx="116840" cy="2438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8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054F-14B1-4325-9A42-E916B872F72A}"/>
              </a:ext>
            </a:extLst>
          </p:cNvPr>
          <p:cNvSpPr>
            <a:spLocks noGrp="1"/>
          </p:cNvSpPr>
          <p:nvPr>
            <p:ph type="title"/>
          </p:nvPr>
        </p:nvSpPr>
        <p:spPr>
          <a:xfrm>
            <a:off x="152400" y="228600"/>
            <a:ext cx="8686800" cy="688848"/>
          </a:xfrm>
        </p:spPr>
        <p:txBody>
          <a:bodyPr>
            <a:normAutofit fontScale="90000"/>
          </a:bodyPr>
          <a:lstStyle/>
          <a:p>
            <a:pPr algn="ctr"/>
            <a:r>
              <a:rPr lang="en-US" dirty="0"/>
              <a:t>More LJ Basics</a:t>
            </a:r>
          </a:p>
        </p:txBody>
      </p:sp>
      <p:sp>
        <p:nvSpPr>
          <p:cNvPr id="3" name="Content Placeholder 2">
            <a:extLst>
              <a:ext uri="{FF2B5EF4-FFF2-40B4-BE49-F238E27FC236}">
                <a16:creationId xmlns:a16="http://schemas.microsoft.com/office/drawing/2014/main" id="{C4577B00-FDC4-4600-A176-38A646316D80}"/>
              </a:ext>
            </a:extLst>
          </p:cNvPr>
          <p:cNvSpPr>
            <a:spLocks noGrp="1"/>
          </p:cNvSpPr>
          <p:nvPr>
            <p:ph sz="quarter" idx="1"/>
          </p:nvPr>
        </p:nvSpPr>
        <p:spPr>
          <a:xfrm>
            <a:off x="-6102" y="1143000"/>
            <a:ext cx="9125857" cy="4651248"/>
          </a:xfrm>
        </p:spPr>
        <p:txBody>
          <a:bodyPr>
            <a:noAutofit/>
          </a:bodyPr>
          <a:lstStyle/>
          <a:p>
            <a:r>
              <a:rPr lang="en-US" sz="2000" dirty="0"/>
              <a:t>FOLLOW THE PROTOCOLS!!</a:t>
            </a:r>
          </a:p>
          <a:p>
            <a:r>
              <a:rPr lang="en-US" sz="2000" dirty="0"/>
              <a:t>A good LJ makes the R1 and R2 Jobs easier.</a:t>
            </a:r>
          </a:p>
          <a:p>
            <a:r>
              <a:rPr lang="en-US" sz="2000" dirty="0"/>
              <a:t>Line Judges need to MOVE to Get A Better View. Don’t be a statue.</a:t>
            </a:r>
          </a:p>
          <a:p>
            <a:r>
              <a:rPr lang="en-US" sz="2000" dirty="0"/>
              <a:t>Touches, touches and more touches.</a:t>
            </a:r>
          </a:p>
          <a:p>
            <a:r>
              <a:rPr lang="en-US" sz="2000" dirty="0"/>
              <a:t>Maintain a professional demeanor before, during and after a match. </a:t>
            </a:r>
          </a:p>
          <a:p>
            <a:r>
              <a:rPr lang="en-US" sz="2000" dirty="0"/>
              <a:t>Watch </a:t>
            </a:r>
            <a:r>
              <a:rPr lang="en-US" sz="2000"/>
              <a:t>training videos </a:t>
            </a:r>
            <a:r>
              <a:rPr lang="en-US" sz="2000" dirty="0"/>
              <a:t>and review signals prior. Effort goes a long way.</a:t>
            </a:r>
          </a:p>
          <a:p>
            <a:r>
              <a:rPr lang="en-US" sz="2000" dirty="0"/>
              <a:t>Avoid overly familiar contact with spectators, players or coaches throughout the event.</a:t>
            </a:r>
          </a:p>
          <a:p>
            <a:r>
              <a:rPr lang="en-US" sz="2000" dirty="0"/>
              <a:t>If there is a pro-longed injury, follow the time out protocol.</a:t>
            </a:r>
          </a:p>
          <a:p>
            <a:r>
              <a:rPr lang="en-US" sz="2000" dirty="0"/>
              <a:t>OVER RULES Will Happen</a:t>
            </a:r>
          </a:p>
          <a:p>
            <a:pPr lvl="1"/>
            <a:r>
              <a:rPr lang="en-US" sz="2000" dirty="0"/>
              <a:t>It Is Not Personal – R1 may have seen it differently</a:t>
            </a:r>
          </a:p>
          <a:p>
            <a:pPr lvl="1"/>
            <a:r>
              <a:rPr lang="en-US" sz="2000" dirty="0"/>
              <a:t>LJs are only providing information, it’s always the R1’s Call</a:t>
            </a:r>
          </a:p>
          <a:p>
            <a:pPr lvl="1"/>
            <a:r>
              <a:rPr lang="en-US" sz="2000" dirty="0"/>
              <a:t>If it’s close, go with the LJ.</a:t>
            </a:r>
            <a:endParaRPr lang="en-US" sz="2000" dirty="0">
              <a:solidFill>
                <a:schemeClr val="tx1"/>
              </a:solidFill>
            </a:endParaRPr>
          </a:p>
          <a:p>
            <a:endParaRPr lang="en-US" sz="2000" dirty="0"/>
          </a:p>
        </p:txBody>
      </p:sp>
    </p:spTree>
    <p:extLst>
      <p:ext uri="{BB962C8B-B14F-4D97-AF65-F5344CB8AC3E}">
        <p14:creationId xmlns:p14="http://schemas.microsoft.com/office/powerpoint/2010/main" val="196812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5486400"/>
          </a:xfrm>
        </p:spPr>
        <p:txBody>
          <a:bodyPr>
            <a:normAutofit/>
          </a:bodyPr>
          <a:lstStyle/>
          <a:p>
            <a:r>
              <a:rPr lang="en-US" sz="2400" dirty="0"/>
              <a:t>The team pre-match warm-up period gives line judges the chance to prepare mentally and physically for the match. </a:t>
            </a:r>
          </a:p>
          <a:p>
            <a:r>
              <a:rPr lang="en-US" sz="2400" dirty="0"/>
              <a:t>While the teams warm up with attack hits, take a position (without a flag) on your assigned corner of the court, but be prepared to move to the end line extended so you do not hinder players or coaches. </a:t>
            </a:r>
          </a:p>
          <a:p>
            <a:pPr lvl="1"/>
            <a:r>
              <a:rPr lang="en-US" dirty="0"/>
              <a:t>This preparation provides the opportunity to become familiar with player tendencies, court markings, lighting, and the speed and height at which the match will be played. </a:t>
            </a:r>
          </a:p>
          <a:p>
            <a:r>
              <a:rPr lang="en-US" sz="2400" dirty="0"/>
              <a:t>Line judges should stay long enough to watch both teams (10-2). </a:t>
            </a:r>
          </a:p>
          <a:p>
            <a:r>
              <a:rPr lang="en-US" sz="2400" dirty="0"/>
              <a:t>Line judges should stay on their respective corners for the same amount of time during the warm-up period.</a:t>
            </a:r>
          </a:p>
        </p:txBody>
      </p:sp>
      <p:sp>
        <p:nvSpPr>
          <p:cNvPr id="4" name="Title 1">
            <a:extLst>
              <a:ext uri="{FF2B5EF4-FFF2-40B4-BE49-F238E27FC236}">
                <a16:creationId xmlns:a16="http://schemas.microsoft.com/office/drawing/2014/main" id="{09B9338E-FEEF-409E-809F-6462A5E3D832}"/>
              </a:ext>
            </a:extLst>
          </p:cNvPr>
          <p:cNvSpPr>
            <a:spLocks noGrp="1"/>
          </p:cNvSpPr>
          <p:nvPr>
            <p:ph type="title"/>
          </p:nvPr>
        </p:nvSpPr>
        <p:spPr>
          <a:xfrm>
            <a:off x="457200" y="76200"/>
            <a:ext cx="8229600" cy="1143000"/>
          </a:xfrm>
        </p:spPr>
        <p:txBody>
          <a:bodyPr/>
          <a:lstStyle/>
          <a:p>
            <a:pPr algn="ctr"/>
            <a:r>
              <a:rPr lang="en-US" dirty="0"/>
              <a:t>Line Judging - Warmups</a:t>
            </a:r>
          </a:p>
        </p:txBody>
      </p:sp>
    </p:spTree>
    <p:extLst>
      <p:ext uri="{BB962C8B-B14F-4D97-AF65-F5344CB8AC3E}">
        <p14:creationId xmlns:p14="http://schemas.microsoft.com/office/powerpoint/2010/main" val="35859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FB127-8B2C-4FB3-A16A-80BD6ADFE551}"/>
              </a:ext>
            </a:extLst>
          </p:cNvPr>
          <p:cNvSpPr>
            <a:spLocks noGrp="1"/>
          </p:cNvSpPr>
          <p:nvPr>
            <p:ph idx="1"/>
          </p:nvPr>
        </p:nvSpPr>
        <p:spPr>
          <a:xfrm>
            <a:off x="-12123" y="533400"/>
            <a:ext cx="9144000" cy="5791200"/>
          </a:xfrm>
        </p:spPr>
        <p:txBody>
          <a:bodyPr>
            <a:normAutofit/>
          </a:bodyPr>
          <a:lstStyle/>
          <a:p>
            <a:r>
              <a:rPr lang="en-US" sz="2000" dirty="0"/>
              <a:t>All 4 officials on the side opposite of the scorer’s table (except for James River). </a:t>
            </a:r>
          </a:p>
          <a:p>
            <a:r>
              <a:rPr lang="en-US" sz="2000" dirty="0"/>
              <a:t>LJ 1 take their flag with them and put it on the ref stand.</a:t>
            </a:r>
          </a:p>
          <a:p>
            <a:r>
              <a:rPr lang="en-US" sz="2000" dirty="0"/>
              <a:t>After R1 blows the whistle to take the court, R2 and LJ2 make it back across the court.</a:t>
            </a:r>
          </a:p>
          <a:p>
            <a:r>
              <a:rPr lang="en-US" sz="2000" dirty="0"/>
              <a:t>The       marks the spot for line-up checks. Move to position when R2 throws the ball to the server.</a:t>
            </a:r>
          </a:p>
        </p:txBody>
      </p:sp>
      <p:sp>
        <p:nvSpPr>
          <p:cNvPr id="6" name="Title 1">
            <a:extLst>
              <a:ext uri="{FF2B5EF4-FFF2-40B4-BE49-F238E27FC236}">
                <a16:creationId xmlns:a16="http://schemas.microsoft.com/office/drawing/2014/main" id="{9130FC7A-D251-4DCE-ADC5-6DE42F9381D3}"/>
              </a:ext>
            </a:extLst>
          </p:cNvPr>
          <p:cNvSpPr txBox="1">
            <a:spLocks/>
          </p:cNvSpPr>
          <p:nvPr/>
        </p:nvSpPr>
        <p:spPr>
          <a:xfrm>
            <a:off x="0" y="1"/>
            <a:ext cx="9119755" cy="609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b="1" dirty="0"/>
              <a:t>Announcements and National Anthem</a:t>
            </a:r>
            <a:endParaRPr lang="en-US" sz="3600" dirty="0"/>
          </a:p>
        </p:txBody>
      </p:sp>
      <p:grpSp>
        <p:nvGrpSpPr>
          <p:cNvPr id="2" name="Group 1">
            <a:extLst>
              <a:ext uri="{FF2B5EF4-FFF2-40B4-BE49-F238E27FC236}">
                <a16:creationId xmlns:a16="http://schemas.microsoft.com/office/drawing/2014/main" id="{50F389B3-BF8F-472E-A0A2-5D9CABC20459}"/>
              </a:ext>
            </a:extLst>
          </p:cNvPr>
          <p:cNvGrpSpPr/>
          <p:nvPr/>
        </p:nvGrpSpPr>
        <p:grpSpPr>
          <a:xfrm>
            <a:off x="990600" y="2590800"/>
            <a:ext cx="6893560" cy="4160580"/>
            <a:chOff x="2057400" y="3383220"/>
            <a:chExt cx="4495800" cy="3017580"/>
          </a:xfrm>
        </p:grpSpPr>
        <p:pic>
          <p:nvPicPr>
            <p:cNvPr id="7" name="Picture 2" descr="court">
              <a:extLst>
                <a:ext uri="{FF2B5EF4-FFF2-40B4-BE49-F238E27FC236}">
                  <a16:creationId xmlns:a16="http://schemas.microsoft.com/office/drawing/2014/main" id="{FCEAA4E1-14BF-4793-9D48-2DB3FC986B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613666"/>
              <a:ext cx="4495800" cy="2787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3355A9-746A-41D3-B4A0-D36C338307D9}"/>
                </a:ext>
              </a:extLst>
            </p:cNvPr>
            <p:cNvSpPr txBox="1"/>
            <p:nvPr/>
          </p:nvSpPr>
          <p:spPr>
            <a:xfrm>
              <a:off x="2895600" y="3383220"/>
              <a:ext cx="2819400" cy="267869"/>
            </a:xfrm>
            <a:prstGeom prst="rect">
              <a:avLst/>
            </a:prstGeom>
            <a:noFill/>
          </p:spPr>
          <p:txBody>
            <a:bodyPr wrap="square" rtlCol="0">
              <a:spAutoFit/>
            </a:bodyPr>
            <a:lstStyle/>
            <a:p>
              <a:pPr algn="ctr"/>
              <a:r>
                <a:rPr lang="en-US" dirty="0"/>
                <a:t>LJ1/R1                R2/ LJ2</a:t>
              </a:r>
            </a:p>
          </p:txBody>
        </p:sp>
      </p:grpSp>
      <p:sp>
        <p:nvSpPr>
          <p:cNvPr id="10" name="Star: 5 Points 9">
            <a:extLst>
              <a:ext uri="{FF2B5EF4-FFF2-40B4-BE49-F238E27FC236}">
                <a16:creationId xmlns:a16="http://schemas.microsoft.com/office/drawing/2014/main" id="{EE3AA02D-AC9F-4255-AB0C-16EE8B629835}"/>
              </a:ext>
            </a:extLst>
          </p:cNvPr>
          <p:cNvSpPr/>
          <p:nvPr/>
        </p:nvSpPr>
        <p:spPr>
          <a:xfrm>
            <a:off x="8534400" y="5410200"/>
            <a:ext cx="221149"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8A9E2FB9-9CF3-4D66-A40E-E623849C15E7}"/>
              </a:ext>
            </a:extLst>
          </p:cNvPr>
          <p:cNvSpPr/>
          <p:nvPr/>
        </p:nvSpPr>
        <p:spPr>
          <a:xfrm>
            <a:off x="304800" y="2895600"/>
            <a:ext cx="221149"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1FE1C7C6-1533-418E-A73A-6F56ECD8A4FC}"/>
              </a:ext>
            </a:extLst>
          </p:cNvPr>
          <p:cNvSpPr/>
          <p:nvPr/>
        </p:nvSpPr>
        <p:spPr>
          <a:xfrm>
            <a:off x="838200" y="1981200"/>
            <a:ext cx="221149"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1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2978-9DC2-44CA-851F-C0AE9D096DDD}"/>
              </a:ext>
            </a:extLst>
          </p:cNvPr>
          <p:cNvSpPr>
            <a:spLocks noGrp="1"/>
          </p:cNvSpPr>
          <p:nvPr>
            <p:ph type="title"/>
          </p:nvPr>
        </p:nvSpPr>
        <p:spPr>
          <a:xfrm>
            <a:off x="1" y="-457200"/>
            <a:ext cx="9138138" cy="1219200"/>
          </a:xfrm>
        </p:spPr>
        <p:txBody>
          <a:bodyPr>
            <a:noAutofit/>
          </a:bodyPr>
          <a:lstStyle/>
          <a:p>
            <a:pPr algn="ctr"/>
            <a:r>
              <a:rPr lang="en-US" sz="4400" b="1" dirty="0"/>
              <a:t>Some LJ Basics</a:t>
            </a:r>
            <a:endParaRPr lang="en-US" sz="4000" b="1" dirty="0"/>
          </a:p>
        </p:txBody>
      </p:sp>
      <p:sp>
        <p:nvSpPr>
          <p:cNvPr id="6" name="Content Placeholder 2">
            <a:extLst>
              <a:ext uri="{FF2B5EF4-FFF2-40B4-BE49-F238E27FC236}">
                <a16:creationId xmlns:a16="http://schemas.microsoft.com/office/drawing/2014/main" id="{EA03973D-4CFF-40F7-8BC2-BDB9276A36CD}"/>
              </a:ext>
            </a:extLst>
          </p:cNvPr>
          <p:cNvSpPr txBox="1">
            <a:spLocks/>
          </p:cNvSpPr>
          <p:nvPr/>
        </p:nvSpPr>
        <p:spPr>
          <a:xfrm>
            <a:off x="0" y="914400"/>
            <a:ext cx="9095097" cy="5791200"/>
          </a:xfrm>
          <a:prstGeom prst="rect">
            <a:avLst/>
          </a:prstGeom>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t>Line Judges will take charge of the ball during time outs.</a:t>
            </a:r>
          </a:p>
          <a:p>
            <a:endParaRPr lang="en-US" dirty="0"/>
          </a:p>
          <a:p>
            <a:r>
              <a:rPr lang="en-US" dirty="0"/>
              <a:t>Signaling – When a fault occurs in your area of responsibility, use these basic mechanics: </a:t>
            </a:r>
          </a:p>
          <a:p>
            <a:pPr lvl="1"/>
            <a:r>
              <a:rPr lang="en-US" dirty="0"/>
              <a:t>Make the call with a crisp, confident signal, affirming the decision in your own mind. </a:t>
            </a:r>
          </a:p>
          <a:p>
            <a:pPr lvl="1"/>
            <a:r>
              <a:rPr lang="en-US" dirty="0"/>
              <a:t>Bring your feet together, stand upright, and hold the signal as you make eye contact with the first referee. </a:t>
            </a:r>
          </a:p>
          <a:p>
            <a:pPr lvl="1"/>
            <a:r>
              <a:rPr lang="en-US" dirty="0"/>
              <a:t>Maintain the signal until the first referee awards the point, then lower your flag (without a “snap”) and return to your relaxed, ready position. </a:t>
            </a:r>
          </a:p>
          <a:p>
            <a:pPr lvl="1"/>
            <a:r>
              <a:rPr lang="en-US" dirty="0"/>
              <a:t>If the first referee overrules your call, quickly lower your flag and prepare for the next rally. </a:t>
            </a:r>
          </a:p>
          <a:p>
            <a:pPr lvl="1"/>
            <a:endParaRPr lang="en-US" dirty="0"/>
          </a:p>
          <a:p>
            <a:r>
              <a:rPr lang="en-US" dirty="0"/>
              <a:t>Get out of the way of oncoming player(s)</a:t>
            </a:r>
          </a:p>
          <a:p>
            <a:pPr lvl="1"/>
            <a:endParaRPr lang="en-US" dirty="0"/>
          </a:p>
          <a:p>
            <a:r>
              <a:rPr lang="en-US" dirty="0"/>
              <a:t>When a player comes near you to make a play, never turn your back and run, instead backpedal while keeping your eyes on the ball and player.</a:t>
            </a:r>
          </a:p>
        </p:txBody>
      </p:sp>
    </p:spTree>
    <p:extLst>
      <p:ext uri="{BB962C8B-B14F-4D97-AF65-F5344CB8AC3E}">
        <p14:creationId xmlns:p14="http://schemas.microsoft.com/office/powerpoint/2010/main" val="218489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7EFC-84E7-47FA-B9DC-BA198DA0FECA}"/>
              </a:ext>
            </a:extLst>
          </p:cNvPr>
          <p:cNvSpPr>
            <a:spLocks noGrp="1"/>
          </p:cNvSpPr>
          <p:nvPr>
            <p:ph type="title"/>
          </p:nvPr>
        </p:nvSpPr>
        <p:spPr>
          <a:xfrm>
            <a:off x="1" y="-457200"/>
            <a:ext cx="9144000" cy="1215235"/>
          </a:xfrm>
        </p:spPr>
        <p:txBody>
          <a:bodyPr>
            <a:noAutofit/>
          </a:bodyPr>
          <a:lstStyle/>
          <a:p>
            <a:pPr algn="ctr"/>
            <a:r>
              <a:rPr lang="en-US" sz="4400" b="1" dirty="0"/>
              <a:t>A Picture Tells a 1000 Words</a:t>
            </a:r>
            <a:endParaRPr lang="en-US" sz="4000" dirty="0"/>
          </a:p>
        </p:txBody>
      </p:sp>
      <p:pic>
        <p:nvPicPr>
          <p:cNvPr id="5" name="Content Placeholder 4">
            <a:extLst>
              <a:ext uri="{FF2B5EF4-FFF2-40B4-BE49-F238E27FC236}">
                <a16:creationId xmlns:a16="http://schemas.microsoft.com/office/drawing/2014/main" id="{313605A3-D59B-416E-BA8E-5C96BE1E0A2C}"/>
              </a:ext>
            </a:extLst>
          </p:cNvPr>
          <p:cNvPicPr>
            <a:picLocks noGrp="1" noChangeAspect="1"/>
          </p:cNvPicPr>
          <p:nvPr>
            <p:ph idx="1"/>
          </p:nvPr>
        </p:nvPicPr>
        <p:blipFill>
          <a:blip r:embed="rId3"/>
          <a:stretch>
            <a:fillRect/>
          </a:stretch>
        </p:blipFill>
        <p:spPr>
          <a:xfrm>
            <a:off x="87135" y="2028228"/>
            <a:ext cx="8859812" cy="4143972"/>
          </a:xfrm>
        </p:spPr>
      </p:pic>
      <p:sp>
        <p:nvSpPr>
          <p:cNvPr id="7" name="Content Placeholder 2">
            <a:extLst>
              <a:ext uri="{FF2B5EF4-FFF2-40B4-BE49-F238E27FC236}">
                <a16:creationId xmlns:a16="http://schemas.microsoft.com/office/drawing/2014/main" id="{45C0D707-F8F7-4389-BFAE-8581E1C9510B}"/>
              </a:ext>
            </a:extLst>
          </p:cNvPr>
          <p:cNvSpPr txBox="1">
            <a:spLocks/>
          </p:cNvSpPr>
          <p:nvPr/>
        </p:nvSpPr>
        <p:spPr>
          <a:xfrm>
            <a:off x="87135" y="857486"/>
            <a:ext cx="8859812" cy="74271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800" dirty="0"/>
              <a:t>Keep a close eye at the top of the hands for touches at the net.</a:t>
            </a:r>
          </a:p>
          <a:p>
            <a:r>
              <a:rPr lang="en-US" sz="1800" dirty="0"/>
              <a:t>Transition to a Low Ready Position to get a good view as ball approaches the line.</a:t>
            </a:r>
          </a:p>
          <a:p>
            <a:r>
              <a:rPr lang="en-US" sz="1800" dirty="0"/>
              <a:t>Be prepared to move by anticipating the play.</a:t>
            </a:r>
          </a:p>
        </p:txBody>
      </p:sp>
    </p:spTree>
    <p:extLst>
      <p:ext uri="{BB962C8B-B14F-4D97-AF65-F5344CB8AC3E}">
        <p14:creationId xmlns:p14="http://schemas.microsoft.com/office/powerpoint/2010/main" val="16559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7F9BE6-C6AF-4DE7-84CB-6F18D68B49C3}"/>
              </a:ext>
            </a:extLst>
          </p:cNvPr>
          <p:cNvPicPr>
            <a:picLocks noChangeAspect="1"/>
          </p:cNvPicPr>
          <p:nvPr/>
        </p:nvPicPr>
        <p:blipFill>
          <a:blip r:embed="rId3"/>
          <a:stretch>
            <a:fillRect/>
          </a:stretch>
        </p:blipFill>
        <p:spPr>
          <a:xfrm>
            <a:off x="-17400" y="566056"/>
            <a:ext cx="9144000" cy="6139543"/>
          </a:xfrm>
          <a:prstGeom prst="rect">
            <a:avLst/>
          </a:prstGeom>
        </p:spPr>
      </p:pic>
      <p:sp>
        <p:nvSpPr>
          <p:cNvPr id="3" name="TextBox 2"/>
          <p:cNvSpPr txBox="1"/>
          <p:nvPr/>
        </p:nvSpPr>
        <p:spPr>
          <a:xfrm>
            <a:off x="457200" y="4679634"/>
            <a:ext cx="5257800" cy="1938992"/>
          </a:xfrm>
          <a:prstGeom prst="rect">
            <a:avLst/>
          </a:prstGeom>
          <a:noFill/>
        </p:spPr>
        <p:txBody>
          <a:bodyPr wrap="square" rtlCol="0">
            <a:spAutoFit/>
          </a:bodyPr>
          <a:lstStyle/>
          <a:p>
            <a:r>
              <a:rPr lang="en-US" sz="2000" dirty="0"/>
              <a:t>*As the play develops, focus on the blocker’s fingertips as the ball is being attacked. When you see a touch off of a player on your side of the court, be prepared to signal immediately if the ball then lands out of bounds on the same side of the net.</a:t>
            </a:r>
          </a:p>
        </p:txBody>
      </p:sp>
    </p:spTree>
    <p:extLst>
      <p:ext uri="{BB962C8B-B14F-4D97-AF65-F5344CB8AC3E}">
        <p14:creationId xmlns:p14="http://schemas.microsoft.com/office/powerpoint/2010/main" val="311305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800"/>
            <a:ext cx="8610600" cy="4708981"/>
          </a:xfrm>
          <a:prstGeom prst="rect">
            <a:avLst/>
          </a:prstGeom>
          <a:noFill/>
        </p:spPr>
        <p:txBody>
          <a:bodyPr wrap="square" rtlCol="0">
            <a:spAutoFit/>
          </a:bodyPr>
          <a:lstStyle/>
          <a:p>
            <a:pPr marL="342900" indent="-342900">
              <a:buFont typeface="Wingdings" panose="05000000000000000000" pitchFamily="2" charset="2"/>
              <a:buChar char="v"/>
            </a:pPr>
            <a:r>
              <a:rPr lang="en-US" sz="2000" dirty="0"/>
              <a:t>A “touch” is called when a player contacts the ball during a block, or the first, second, or third team hit, and then the ball lands out of bounds or contacts anything that causes it to become out of play on that team’s side of the net. </a:t>
            </a:r>
            <a:r>
              <a:rPr lang="en-US" sz="2000" b="1" dirty="0"/>
              <a:t>If the ball is hit into the net and/or opposing blockers and then lands out of bounds on the attacking team’s side of the net, signal “out.”</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The first referee will routinely look at both line judges after a ball goes out of bounds to see if either one saw a touch, which is good teamwork and is not an attempt to influence your call. If you see a touch, signal it immediately, clearly, and decisively. If you do not, make eye contact with the first referee even though you do not signal. Either line judge can call a touch by either team anywhere in the playing area. However, do not signal a touch just because the other line judge does. Only signal touches you actually see.  </a:t>
            </a:r>
          </a:p>
        </p:txBody>
      </p:sp>
    </p:spTree>
    <p:extLst>
      <p:ext uri="{BB962C8B-B14F-4D97-AF65-F5344CB8AC3E}">
        <p14:creationId xmlns:p14="http://schemas.microsoft.com/office/powerpoint/2010/main" val="26034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2978-9DC2-44CA-851F-C0AE9D096DDD}"/>
              </a:ext>
            </a:extLst>
          </p:cNvPr>
          <p:cNvSpPr>
            <a:spLocks noGrp="1"/>
          </p:cNvSpPr>
          <p:nvPr>
            <p:ph type="title"/>
          </p:nvPr>
        </p:nvSpPr>
        <p:spPr>
          <a:xfrm>
            <a:off x="8262" y="-562413"/>
            <a:ext cx="9135738" cy="1248213"/>
          </a:xfrm>
        </p:spPr>
        <p:txBody>
          <a:bodyPr>
            <a:noAutofit/>
          </a:bodyPr>
          <a:lstStyle/>
          <a:p>
            <a:pPr algn="ctr"/>
            <a:r>
              <a:rPr lang="en-US" sz="4400" b="1" dirty="0"/>
              <a:t>What part of the court do I Call?</a:t>
            </a:r>
            <a:endParaRPr lang="en-US" sz="4000" dirty="0"/>
          </a:p>
        </p:txBody>
      </p:sp>
      <p:sp>
        <p:nvSpPr>
          <p:cNvPr id="6" name="Content Placeholder 2">
            <a:extLst>
              <a:ext uri="{FF2B5EF4-FFF2-40B4-BE49-F238E27FC236}">
                <a16:creationId xmlns:a16="http://schemas.microsoft.com/office/drawing/2014/main" id="{EA03973D-4CFF-40F7-8BC2-BDB9276A36CD}"/>
              </a:ext>
            </a:extLst>
          </p:cNvPr>
          <p:cNvSpPr txBox="1">
            <a:spLocks/>
          </p:cNvSpPr>
          <p:nvPr/>
        </p:nvSpPr>
        <p:spPr>
          <a:xfrm>
            <a:off x="-1378" y="838200"/>
            <a:ext cx="8983337" cy="838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t>On calls near your line… Only Call </a:t>
            </a:r>
            <a:r>
              <a:rPr lang="en-US" b="1" dirty="0"/>
              <a:t>Your</a:t>
            </a:r>
            <a:r>
              <a:rPr lang="en-US" dirty="0"/>
              <a:t> Lines for in vs out.</a:t>
            </a:r>
          </a:p>
        </p:txBody>
      </p:sp>
      <p:pic>
        <p:nvPicPr>
          <p:cNvPr id="4" name="Picture 2" descr="court">
            <a:extLst>
              <a:ext uri="{FF2B5EF4-FFF2-40B4-BE49-F238E27FC236}">
                <a16:creationId xmlns:a16="http://schemas.microsoft.com/office/drawing/2014/main" id="{23D7BAF8-152D-495D-BC85-B6593843A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112471"/>
            <a:ext cx="5970777" cy="370153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15">
            <a:extLst>
              <a:ext uri="{FF2B5EF4-FFF2-40B4-BE49-F238E27FC236}">
                <a16:creationId xmlns:a16="http://schemas.microsoft.com/office/drawing/2014/main" id="{96F50E49-1CB5-4401-9E19-C5E0A2B09AA7}"/>
              </a:ext>
            </a:extLst>
          </p:cNvPr>
          <p:cNvSpPr/>
          <p:nvPr/>
        </p:nvSpPr>
        <p:spPr>
          <a:xfrm rot="5400000">
            <a:off x="342900" y="3162300"/>
            <a:ext cx="2133600" cy="2286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15">
            <a:extLst>
              <a:ext uri="{FF2B5EF4-FFF2-40B4-BE49-F238E27FC236}">
                <a16:creationId xmlns:a16="http://schemas.microsoft.com/office/drawing/2014/main" id="{AEAA6147-9981-45E3-BDD6-4A83C1703C1A}"/>
              </a:ext>
            </a:extLst>
          </p:cNvPr>
          <p:cNvSpPr/>
          <p:nvPr/>
        </p:nvSpPr>
        <p:spPr>
          <a:xfrm rot="10800000">
            <a:off x="1676400" y="4572000"/>
            <a:ext cx="5627783" cy="28041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1328DB3-83F1-4C9E-8B91-9C1B86102B66}"/>
              </a:ext>
            </a:extLst>
          </p:cNvPr>
          <p:cNvSpPr/>
          <p:nvPr/>
        </p:nvSpPr>
        <p:spPr>
          <a:xfrm>
            <a:off x="1190297" y="4548759"/>
            <a:ext cx="210206" cy="175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24366" y="1378803"/>
            <a:ext cx="1752273" cy="830997"/>
          </a:xfrm>
          <a:prstGeom prst="rect">
            <a:avLst/>
          </a:prstGeom>
          <a:noFill/>
        </p:spPr>
        <p:txBody>
          <a:bodyPr wrap="square" rtlCol="0">
            <a:spAutoFit/>
          </a:bodyPr>
          <a:lstStyle/>
          <a:p>
            <a:pPr algn="ctr"/>
            <a:r>
              <a:rPr lang="en-US" sz="2400" b="1" dirty="0">
                <a:solidFill>
                  <a:srgbClr val="FF0000"/>
                </a:solidFill>
              </a:rPr>
              <a:t>LJ1</a:t>
            </a:r>
          </a:p>
          <a:p>
            <a:pPr algn="ctr"/>
            <a:r>
              <a:rPr lang="en-US" sz="2400" b="1" dirty="0">
                <a:solidFill>
                  <a:srgbClr val="FF0000"/>
                </a:solidFill>
              </a:rPr>
              <a:t>Signal OUT</a:t>
            </a:r>
            <a:endParaRPr lang="en-US" b="1" dirty="0">
              <a:solidFill>
                <a:srgbClr val="FF0000"/>
              </a:solidFill>
            </a:endParaRPr>
          </a:p>
        </p:txBody>
      </p:sp>
      <p:sp>
        <p:nvSpPr>
          <p:cNvPr id="9" name="TextBox 8"/>
          <p:cNvSpPr txBox="1"/>
          <p:nvPr/>
        </p:nvSpPr>
        <p:spPr>
          <a:xfrm>
            <a:off x="6781800" y="4313808"/>
            <a:ext cx="1840469" cy="1077218"/>
          </a:xfrm>
          <a:prstGeom prst="rect">
            <a:avLst/>
          </a:prstGeom>
          <a:noFill/>
        </p:spPr>
        <p:txBody>
          <a:bodyPr wrap="square" rtlCol="0">
            <a:spAutoFit/>
          </a:bodyPr>
          <a:lstStyle/>
          <a:p>
            <a:pPr algn="ctr"/>
            <a:r>
              <a:rPr lang="en-US" sz="3200" b="1" dirty="0">
                <a:solidFill>
                  <a:srgbClr val="FF0000"/>
                </a:solidFill>
              </a:rPr>
              <a:t>LJ2</a:t>
            </a:r>
          </a:p>
          <a:p>
            <a:pPr algn="ctr"/>
            <a:r>
              <a:rPr lang="en-US" sz="3200" b="1" dirty="0">
                <a:solidFill>
                  <a:srgbClr val="FF0000"/>
                </a:solidFill>
              </a:rPr>
              <a:t>Signal IN</a:t>
            </a:r>
            <a:endParaRPr lang="en-US" b="1" dirty="0">
              <a:solidFill>
                <a:srgbClr val="FF0000"/>
              </a:solidFill>
            </a:endParaRPr>
          </a:p>
        </p:txBody>
      </p:sp>
    </p:spTree>
    <p:extLst>
      <p:ext uri="{BB962C8B-B14F-4D97-AF65-F5344CB8AC3E}">
        <p14:creationId xmlns:p14="http://schemas.microsoft.com/office/powerpoint/2010/main" val="1053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2978-9DC2-44CA-851F-C0AE9D096DDD}"/>
              </a:ext>
            </a:extLst>
          </p:cNvPr>
          <p:cNvSpPr>
            <a:spLocks noGrp="1"/>
          </p:cNvSpPr>
          <p:nvPr>
            <p:ph type="title"/>
          </p:nvPr>
        </p:nvSpPr>
        <p:spPr>
          <a:xfrm>
            <a:off x="8262" y="-562413"/>
            <a:ext cx="9135738" cy="1248213"/>
          </a:xfrm>
        </p:spPr>
        <p:txBody>
          <a:bodyPr>
            <a:noAutofit/>
          </a:bodyPr>
          <a:lstStyle/>
          <a:p>
            <a:pPr algn="ctr"/>
            <a:r>
              <a:rPr lang="en-US" sz="4400" b="1" dirty="0"/>
              <a:t>What else do I Call?</a:t>
            </a:r>
            <a:endParaRPr lang="en-US" sz="4000" dirty="0"/>
          </a:p>
        </p:txBody>
      </p:sp>
      <p:sp>
        <p:nvSpPr>
          <p:cNvPr id="6" name="Content Placeholder 2">
            <a:extLst>
              <a:ext uri="{FF2B5EF4-FFF2-40B4-BE49-F238E27FC236}">
                <a16:creationId xmlns:a16="http://schemas.microsoft.com/office/drawing/2014/main" id="{EA03973D-4CFF-40F7-8BC2-BDB9276A36CD}"/>
              </a:ext>
            </a:extLst>
          </p:cNvPr>
          <p:cNvSpPr txBox="1">
            <a:spLocks/>
          </p:cNvSpPr>
          <p:nvPr/>
        </p:nvSpPr>
        <p:spPr>
          <a:xfrm>
            <a:off x="-1378" y="685800"/>
            <a:ext cx="8983337" cy="8382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800" dirty="0"/>
              <a:t>Touches on either side of the court.</a:t>
            </a:r>
          </a:p>
          <a:p>
            <a:r>
              <a:rPr lang="en-US" sz="1800" dirty="0"/>
              <a:t>Outside the antenna on either side of the court.</a:t>
            </a:r>
          </a:p>
          <a:p>
            <a:r>
              <a:rPr lang="en-US" sz="1800" dirty="0"/>
              <a:t>Ball down on your side of the court.</a:t>
            </a:r>
          </a:p>
          <a:p>
            <a:endParaRPr lang="en-US" sz="1800" dirty="0"/>
          </a:p>
          <a:p>
            <a:r>
              <a:rPr lang="en-US" sz="1800" dirty="0"/>
              <a:t>Don’t give any signals for serve into the net, ball going under the net or the ball hitting the R1</a:t>
            </a:r>
          </a:p>
        </p:txBody>
      </p:sp>
      <p:pic>
        <p:nvPicPr>
          <p:cNvPr id="4" name="Picture 2" descr="court">
            <a:extLst>
              <a:ext uri="{FF2B5EF4-FFF2-40B4-BE49-F238E27FC236}">
                <a16:creationId xmlns:a16="http://schemas.microsoft.com/office/drawing/2014/main" id="{23D7BAF8-152D-495D-BC85-B6593843A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699266"/>
            <a:ext cx="5970777" cy="37015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12E013B-4BFF-43DE-9E4C-3E7CFE53706A}"/>
              </a:ext>
            </a:extLst>
          </p:cNvPr>
          <p:cNvSpPr txBox="1"/>
          <p:nvPr/>
        </p:nvSpPr>
        <p:spPr>
          <a:xfrm>
            <a:off x="6629400" y="5024735"/>
            <a:ext cx="1840469" cy="461665"/>
          </a:xfrm>
          <a:prstGeom prst="rect">
            <a:avLst/>
          </a:prstGeom>
          <a:noFill/>
        </p:spPr>
        <p:txBody>
          <a:bodyPr wrap="square" rtlCol="0">
            <a:spAutoFit/>
          </a:bodyPr>
          <a:lstStyle/>
          <a:p>
            <a:pPr algn="ctr"/>
            <a:r>
              <a:rPr lang="en-US" sz="2400" b="1" dirty="0">
                <a:solidFill>
                  <a:srgbClr val="FF0000"/>
                </a:solidFill>
              </a:rPr>
              <a:t>LJ2</a:t>
            </a:r>
          </a:p>
        </p:txBody>
      </p:sp>
      <p:sp>
        <p:nvSpPr>
          <p:cNvPr id="11" name="TextBox 10">
            <a:extLst>
              <a:ext uri="{FF2B5EF4-FFF2-40B4-BE49-F238E27FC236}">
                <a16:creationId xmlns:a16="http://schemas.microsoft.com/office/drawing/2014/main" id="{27DC4D00-D1B8-4BE3-A270-BC1C52E08826}"/>
              </a:ext>
            </a:extLst>
          </p:cNvPr>
          <p:cNvSpPr txBox="1"/>
          <p:nvPr/>
        </p:nvSpPr>
        <p:spPr>
          <a:xfrm>
            <a:off x="305127" y="2590800"/>
            <a:ext cx="1752273" cy="461665"/>
          </a:xfrm>
          <a:prstGeom prst="rect">
            <a:avLst/>
          </a:prstGeom>
          <a:noFill/>
        </p:spPr>
        <p:txBody>
          <a:bodyPr wrap="square" rtlCol="0">
            <a:spAutoFit/>
          </a:bodyPr>
          <a:lstStyle/>
          <a:p>
            <a:pPr algn="ctr"/>
            <a:r>
              <a:rPr lang="en-US" sz="2400" b="1" dirty="0">
                <a:solidFill>
                  <a:srgbClr val="FF0000"/>
                </a:solidFill>
              </a:rPr>
              <a:t>LJ1</a:t>
            </a:r>
          </a:p>
        </p:txBody>
      </p:sp>
    </p:spTree>
    <p:extLst>
      <p:ext uri="{BB962C8B-B14F-4D97-AF65-F5344CB8AC3E}">
        <p14:creationId xmlns:p14="http://schemas.microsoft.com/office/powerpoint/2010/main" val="312510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2021-02-08 Meeting</Template>
  <TotalTime>9647</TotalTime>
  <Words>1275</Words>
  <Application>Microsoft Office PowerPoint</Application>
  <PresentationFormat>On-screen Show (4:3)</PresentationFormat>
  <Paragraphs>102</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Cambria</vt:lpstr>
      <vt:lpstr>Wingdings</vt:lpstr>
      <vt:lpstr>Wingdings 2</vt:lpstr>
      <vt:lpstr>Flow</vt:lpstr>
      <vt:lpstr>Line Judging</vt:lpstr>
      <vt:lpstr>Line Judging - Warmups</vt:lpstr>
      <vt:lpstr>PowerPoint Presentation</vt:lpstr>
      <vt:lpstr>Some LJ Basics</vt:lpstr>
      <vt:lpstr>A Picture Tells a 1000 Words</vt:lpstr>
      <vt:lpstr>PowerPoint Presentation</vt:lpstr>
      <vt:lpstr>PowerPoint Presentation</vt:lpstr>
      <vt:lpstr>What part of the court do I Call?</vt:lpstr>
      <vt:lpstr>What else do I Call?</vt:lpstr>
      <vt:lpstr>PowerPoint Presentation</vt:lpstr>
      <vt:lpstr>PowerPoint Presentation</vt:lpstr>
      <vt:lpstr>PowerPoint Presentation</vt:lpstr>
      <vt:lpstr>PowerPoint Presentation</vt:lpstr>
      <vt:lpstr>More LJ Basics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C.V.V.O.A. – 2/8/2021 The webinar will begin shortly</dc:title>
  <dc:creator>Hank Hartz</dc:creator>
  <cp:lastModifiedBy>James Sickinger</cp:lastModifiedBy>
  <cp:revision>90</cp:revision>
  <dcterms:created xsi:type="dcterms:W3CDTF">2021-03-04T06:11:40Z</dcterms:created>
  <dcterms:modified xsi:type="dcterms:W3CDTF">2022-10-16T15:30:49Z</dcterms:modified>
</cp:coreProperties>
</file>